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789430" y="1122363"/>
            <a:ext cx="9144000" cy="2387600"/>
          </a:xfrm>
        </p:spPr>
        <p:txBody>
          <a:bodyPr/>
          <a:p>
            <a:r>
              <a:rPr lang="zh-CN" altLang="zh-CN"/>
              <a:t>国家及上海市创业投资</a:t>
            </a:r>
            <a:br>
              <a:rPr lang="zh-CN" altLang="zh-CN"/>
            </a:br>
            <a:r>
              <a:rPr lang="zh-CN" altLang="zh-CN"/>
              <a:t>政策简述</a:t>
            </a:r>
            <a:endParaRPr lang="zh-CN" altLang="zh-CN"/>
          </a:p>
        </p:txBody>
      </p:sp>
      <p:sp>
        <p:nvSpPr>
          <p:cNvPr id="3" name="副标题 2"/>
          <p:cNvSpPr>
            <a:spLocks noGrp="1"/>
          </p:cNvSpPr>
          <p:nvPr>
            <p:ph type="subTitle" idx="1"/>
          </p:nvPr>
        </p:nvSpPr>
        <p:spPr/>
        <p:txBody>
          <a:bodyPr/>
          <a:p>
            <a:endParaRPr lang="zh-CN" altLang="en-US"/>
          </a:p>
          <a:p>
            <a:r>
              <a:rPr lang="zh-CN" altLang="en-US"/>
              <a:t>上海市科技创业中心 科技金融部</a:t>
            </a:r>
            <a:endParaRPr lang="zh-CN" altLang="en-US"/>
          </a:p>
          <a:p>
            <a:r>
              <a:rPr lang="zh-CN" altLang="en-US"/>
              <a:t>朱文龙</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国家和上海的主要政策措施</a:t>
            </a:r>
            <a:endParaRPr lang="zh-CN" altLang="en-US"/>
          </a:p>
        </p:txBody>
      </p:sp>
      <p:sp>
        <p:nvSpPr>
          <p:cNvPr id="3" name="内容占位符 2"/>
          <p:cNvSpPr>
            <a:spLocks noGrp="1"/>
          </p:cNvSpPr>
          <p:nvPr>
            <p:ph idx="1"/>
          </p:nvPr>
        </p:nvSpPr>
        <p:spPr/>
        <p:txBody>
          <a:bodyPr/>
          <a:p>
            <a:pPr marL="0" indent="0">
              <a:buNone/>
            </a:pPr>
            <a:r>
              <a:rPr lang="zh-CN" altLang="en-US"/>
              <a:t>一、国家设立各类创业投资母基金</a:t>
            </a:r>
            <a:endParaRPr lang="zh-CN" altLang="en-US"/>
          </a:p>
          <a:p>
            <a:pPr marL="0" indent="0">
              <a:buNone/>
            </a:pPr>
            <a:r>
              <a:rPr lang="zh-CN" altLang="en-US"/>
              <a:t>         </a:t>
            </a:r>
            <a:r>
              <a:rPr lang="en-US" altLang="zh-CN"/>
              <a:t>1</a:t>
            </a:r>
            <a:r>
              <a:rPr lang="zh-CN" altLang="en-US"/>
              <a:t>、国家创业投资引导基金                          规模      </a:t>
            </a:r>
            <a:r>
              <a:rPr lang="en-US" altLang="zh-CN"/>
              <a:t>100</a:t>
            </a:r>
            <a:r>
              <a:rPr lang="zh-CN" altLang="en-US"/>
              <a:t>亿元</a:t>
            </a:r>
            <a:endParaRPr lang="zh-CN" altLang="en-US"/>
          </a:p>
          <a:p>
            <a:pPr marL="0" indent="0">
              <a:buNone/>
            </a:pPr>
            <a:r>
              <a:rPr lang="zh-CN" altLang="en-US"/>
              <a:t>         </a:t>
            </a:r>
            <a:r>
              <a:rPr lang="en-US" altLang="zh-CN"/>
              <a:t>2</a:t>
            </a:r>
            <a:r>
              <a:rPr lang="zh-CN" altLang="en-US"/>
              <a:t>、国家新兴产业创业投资引导基金         规模      </a:t>
            </a:r>
            <a:r>
              <a:rPr lang="en-US" altLang="zh-CN"/>
              <a:t>400</a:t>
            </a:r>
            <a:r>
              <a:rPr lang="zh-CN" altLang="en-US"/>
              <a:t>亿元</a:t>
            </a:r>
            <a:endParaRPr lang="zh-CN" altLang="en-US"/>
          </a:p>
          <a:p>
            <a:pPr marL="0" indent="0">
              <a:buNone/>
            </a:pPr>
            <a:r>
              <a:rPr lang="zh-CN" altLang="en-US"/>
              <a:t>         </a:t>
            </a:r>
            <a:r>
              <a:rPr lang="en-US" altLang="zh-CN"/>
              <a:t>3</a:t>
            </a:r>
            <a:r>
              <a:rPr lang="zh-CN" altLang="en-US"/>
              <a:t>、国家中小企业发展基金                           规模     </a:t>
            </a:r>
            <a:r>
              <a:rPr lang="en-US" altLang="zh-CN"/>
              <a:t>600</a:t>
            </a:r>
            <a:r>
              <a:rPr lang="zh-CN" altLang="en-US"/>
              <a:t>亿元</a:t>
            </a:r>
            <a:endParaRPr lang="zh-CN" altLang="en-US"/>
          </a:p>
          <a:p>
            <a:pPr marL="0" indent="0">
              <a:buNone/>
            </a:pPr>
            <a:r>
              <a:rPr lang="zh-CN" altLang="en-US"/>
              <a:t>         </a:t>
            </a:r>
            <a:r>
              <a:rPr lang="en-US" altLang="zh-CN"/>
              <a:t>4</a:t>
            </a:r>
            <a:r>
              <a:rPr lang="zh-CN" altLang="en-US"/>
              <a:t>、国家科技成果转化引导基金                  规模     </a:t>
            </a:r>
            <a:r>
              <a:rPr lang="en-US" altLang="zh-CN"/>
              <a:t>50</a:t>
            </a:r>
            <a:r>
              <a:rPr lang="zh-CN" altLang="en-US"/>
              <a:t>亿元</a:t>
            </a:r>
            <a:endParaRPr lang="zh-CN" altLang="en-US"/>
          </a:p>
          <a:p>
            <a:pPr marL="0" indent="0">
              <a:buNone/>
            </a:pPr>
            <a:r>
              <a:rPr lang="zh-CN" altLang="en-US"/>
              <a:t>         </a:t>
            </a:r>
            <a:r>
              <a:rPr lang="en-US" altLang="zh-CN"/>
              <a:t>5</a:t>
            </a:r>
            <a:r>
              <a:rPr lang="zh-CN" altLang="en-US"/>
              <a:t>、国家集成电路产品发展基金                   规模    </a:t>
            </a:r>
            <a:r>
              <a:rPr lang="en-US" altLang="zh-CN"/>
              <a:t>1500</a:t>
            </a:r>
            <a:r>
              <a:rPr lang="zh-CN" altLang="en-US"/>
              <a:t>亿元   </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br>
              <a:rPr lang="zh-CN" altLang="en-US"/>
            </a:br>
            <a:r>
              <a:rPr lang="zh-CN" altLang="en-US">
                <a:sym typeface="+mn-ea"/>
              </a:rPr>
              <a:t>国家和上海的主要政策措施</a:t>
            </a:r>
            <a:endParaRPr lang="zh-CN" altLang="en-US"/>
          </a:p>
        </p:txBody>
      </p:sp>
      <p:sp>
        <p:nvSpPr>
          <p:cNvPr id="3" name="内容占位符 2"/>
          <p:cNvSpPr>
            <a:spLocks noGrp="1"/>
          </p:cNvSpPr>
          <p:nvPr>
            <p:ph idx="1"/>
          </p:nvPr>
        </p:nvSpPr>
        <p:spPr/>
        <p:txBody>
          <a:bodyPr>
            <a:normAutofit fontScale="90000" lnSpcReduction="10000"/>
          </a:bodyPr>
          <a:p>
            <a:pPr marL="0" indent="0">
              <a:buNone/>
            </a:pPr>
            <a:r>
              <a:rPr lang="en-US" altLang="zh-CN"/>
              <a:t>    </a:t>
            </a:r>
            <a:r>
              <a:rPr lang="zh-CN" altLang="en-US"/>
              <a:t>二、上海设立的市级创业投资母基金</a:t>
            </a:r>
            <a:endParaRPr lang="zh-CN" altLang="en-US"/>
          </a:p>
          <a:p>
            <a:pPr marL="0" indent="0">
              <a:buNone/>
            </a:pPr>
            <a:r>
              <a:rPr lang="zh-CN" altLang="en-US"/>
              <a:t>            </a:t>
            </a:r>
            <a:r>
              <a:rPr lang="en-US" altLang="zh-CN"/>
              <a:t>1</a:t>
            </a:r>
            <a:r>
              <a:rPr lang="zh-CN" altLang="en-US"/>
              <a:t>、上海市创业投资引导基金                 规模</a:t>
            </a:r>
            <a:r>
              <a:rPr lang="en-US" altLang="zh-CN"/>
              <a:t>30</a:t>
            </a:r>
            <a:r>
              <a:rPr lang="zh-CN" altLang="en-US"/>
              <a:t>亿元</a:t>
            </a:r>
            <a:endParaRPr lang="zh-CN" altLang="en-US"/>
          </a:p>
          <a:p>
            <a:pPr marL="0" indent="0">
              <a:buNone/>
            </a:pPr>
            <a:r>
              <a:rPr lang="zh-CN" altLang="en-US"/>
              <a:t>             </a:t>
            </a:r>
            <a:r>
              <a:rPr lang="en-US" altLang="zh-CN"/>
              <a:t>2</a:t>
            </a:r>
            <a:r>
              <a:rPr lang="zh-CN" altLang="en-US"/>
              <a:t>、上海市天使投资引导基金                规模</a:t>
            </a:r>
            <a:r>
              <a:rPr lang="en-US" altLang="zh-CN"/>
              <a:t>10</a:t>
            </a:r>
            <a:r>
              <a:rPr lang="zh-CN" altLang="en-US"/>
              <a:t>亿元</a:t>
            </a:r>
            <a:endParaRPr lang="zh-CN" altLang="en-US"/>
          </a:p>
          <a:p>
            <a:pPr marL="0" indent="0">
              <a:buNone/>
            </a:pPr>
            <a:r>
              <a:rPr lang="zh-CN" altLang="en-US"/>
              <a:t>             </a:t>
            </a:r>
            <a:r>
              <a:rPr lang="en-US" altLang="zh-CN"/>
              <a:t>3</a:t>
            </a:r>
            <a:r>
              <a:rPr lang="zh-CN" altLang="en-US"/>
              <a:t>、上海市集成电路产业发展基金        规模</a:t>
            </a:r>
            <a:r>
              <a:rPr lang="en-US" altLang="zh-CN"/>
              <a:t>500</a:t>
            </a:r>
            <a:r>
              <a:rPr lang="zh-CN" altLang="en-US"/>
              <a:t>亿元</a:t>
            </a:r>
            <a:endParaRPr lang="zh-CN" altLang="en-US"/>
          </a:p>
          <a:p>
            <a:pPr marL="0" indent="0">
              <a:buNone/>
            </a:pPr>
            <a:r>
              <a:rPr lang="zh-CN" altLang="en-US"/>
              <a:t>             </a:t>
            </a:r>
            <a:r>
              <a:rPr lang="en-US" altLang="zh-CN"/>
              <a:t>4</a:t>
            </a:r>
            <a:r>
              <a:rPr lang="zh-CN" altLang="en-US"/>
              <a:t>、上海市产业转型升级投资基金        规模</a:t>
            </a:r>
            <a:r>
              <a:rPr lang="en-US" altLang="zh-CN"/>
              <a:t>100</a:t>
            </a:r>
            <a:r>
              <a:rPr lang="zh-CN" altLang="en-US"/>
              <a:t>亿元</a:t>
            </a:r>
            <a:endParaRPr lang="zh-CN" altLang="en-US"/>
          </a:p>
          <a:p>
            <a:pPr marL="0" indent="0">
              <a:buNone/>
            </a:pPr>
            <a:endParaRPr lang="zh-CN" altLang="en-US"/>
          </a:p>
          <a:p>
            <a:pPr marL="0" indent="0">
              <a:buNone/>
            </a:pPr>
            <a:r>
              <a:rPr lang="zh-CN" altLang="en-US"/>
              <a:t>         为贯彻落实建设上海市科创中心建设各区县纷纷扩大和新设立</a:t>
            </a:r>
            <a:endParaRPr lang="zh-CN" altLang="en-US"/>
          </a:p>
          <a:p>
            <a:pPr marL="0" indent="0">
              <a:buNone/>
            </a:pPr>
            <a:r>
              <a:rPr lang="zh-CN" altLang="en-US"/>
              <a:t>         区级创业投资引导基金，如浦东新区、闵行区、杨浦区、普陀区、嘉    定区、金山区等</a:t>
            </a:r>
            <a:endParaRPr lang="zh-CN" altLang="en-US"/>
          </a:p>
          <a:p>
            <a:pPr marL="0" indent="0">
              <a:buNone/>
            </a:pPr>
            <a:r>
              <a:rPr lang="zh-CN" altLang="en-US"/>
              <a:t>     </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国家和上海支持创业投资财税政策</a:t>
            </a:r>
            <a:endParaRPr lang="zh-CN" altLang="en-US"/>
          </a:p>
        </p:txBody>
      </p:sp>
      <p:sp>
        <p:nvSpPr>
          <p:cNvPr id="3" name="内容占位符 2"/>
          <p:cNvSpPr>
            <a:spLocks noGrp="1"/>
          </p:cNvSpPr>
          <p:nvPr>
            <p:ph idx="1"/>
          </p:nvPr>
        </p:nvSpPr>
        <p:spPr/>
        <p:txBody>
          <a:bodyPr/>
          <a:p>
            <a:pPr marL="0" indent="0">
              <a:buNone/>
            </a:pPr>
            <a:r>
              <a:rPr lang="zh-CN" altLang="en-US"/>
              <a:t>一、国家主要财税政策</a:t>
            </a:r>
            <a:endParaRPr lang="zh-CN" altLang="en-US"/>
          </a:p>
          <a:p>
            <a:pPr marL="0" indent="0">
              <a:buNone/>
            </a:pPr>
            <a:r>
              <a:rPr lang="zh-CN" altLang="en-US"/>
              <a:t>        </a:t>
            </a:r>
            <a:r>
              <a:rPr lang="en-US" altLang="zh-CN"/>
              <a:t>1</a:t>
            </a:r>
            <a:r>
              <a:rPr lang="zh-CN" altLang="en-US"/>
              <a:t>、创业投资企业的所得税优惠政策，</a:t>
            </a:r>
            <a:r>
              <a:rPr lang="zh-CN" altLang="en-US" sz="2400">
                <a:latin typeface="华文楷体" panose="02010600040101010101" charset="-122"/>
                <a:ea typeface="华文楷体" panose="02010600040101010101" charset="-122"/>
              </a:rPr>
              <a:t>即创业投资企业投资于未上市的中小科技企业的投资额，可抵扣企业应纳税所得额。</a:t>
            </a:r>
            <a:endParaRPr lang="zh-CN" altLang="en-US" sz="2400">
              <a:latin typeface="华文楷体" panose="02010600040101010101" charset="-122"/>
              <a:ea typeface="华文楷体" panose="02010600040101010101" charset="-122"/>
            </a:endParaRPr>
          </a:p>
          <a:p>
            <a:pPr marL="0" indent="0">
              <a:buNone/>
            </a:pPr>
            <a:r>
              <a:rPr lang="zh-CN" altLang="en-US" sz="2400"/>
              <a:t>        </a:t>
            </a:r>
            <a:r>
              <a:rPr lang="en-US" altLang="zh-CN" sz="2400"/>
              <a:t>2</a:t>
            </a:r>
            <a:r>
              <a:rPr lang="zh-CN" altLang="en-US" sz="2400"/>
              <a:t>、</a:t>
            </a:r>
            <a:r>
              <a:rPr lang="zh-CN" altLang="en-US"/>
              <a:t>允许具有资本实力和管理经验的个人依法设立一人公司，从事创业投资活动。</a:t>
            </a:r>
            <a:endParaRPr lang="zh-CN" altLang="en-US"/>
          </a:p>
          <a:p>
            <a:pPr marL="0" indent="0">
              <a:buNone/>
            </a:pPr>
            <a:r>
              <a:rPr lang="zh-CN" altLang="en-US"/>
              <a:t>        </a:t>
            </a:r>
            <a:r>
              <a:rPr lang="en-US" altLang="zh-CN"/>
              <a:t>3</a:t>
            </a:r>
            <a:r>
              <a:rPr lang="zh-CN" altLang="en-US"/>
              <a:t>、正在研究天使投资人个人所得税政策试点工作。</a:t>
            </a:r>
            <a:endParaRPr lang="zh-CN" altLang="en-US"/>
          </a:p>
          <a:p>
            <a:pPr marL="0" indent="0">
              <a:buNone/>
            </a:pPr>
            <a:r>
              <a:rPr lang="zh-CN" altLang="en-US"/>
              <a:t>        </a:t>
            </a:r>
            <a:r>
              <a:rPr lang="en-US" altLang="zh-CN"/>
              <a:t>4</a:t>
            </a:r>
            <a:r>
              <a:rPr lang="zh-CN" altLang="en-US"/>
              <a:t>、正在研究创业投资企业和天使投资人投资种子期初创期等科技企业的税收政策。</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国家和上海支持创业投资财税政策</a:t>
            </a:r>
            <a:br>
              <a:rPr lang="zh-CN" altLang="en-US"/>
            </a:br>
            <a:endParaRPr lang="zh-CN" altLang="en-US"/>
          </a:p>
        </p:txBody>
      </p:sp>
      <p:sp>
        <p:nvSpPr>
          <p:cNvPr id="3" name="内容占位符 2"/>
          <p:cNvSpPr>
            <a:spLocks noGrp="1"/>
          </p:cNvSpPr>
          <p:nvPr>
            <p:ph idx="1"/>
          </p:nvPr>
        </p:nvSpPr>
        <p:spPr/>
        <p:txBody>
          <a:bodyPr>
            <a:normAutofit lnSpcReduction="10000"/>
          </a:bodyPr>
          <a:p>
            <a:pPr marL="0" indent="0">
              <a:buNone/>
            </a:pPr>
            <a:r>
              <a:rPr lang="zh-CN" altLang="en-US"/>
              <a:t>二、上海市鼓励天使投资政策</a:t>
            </a:r>
            <a:endParaRPr lang="zh-CN" altLang="en-US"/>
          </a:p>
          <a:p>
            <a:pPr marL="0" indent="0">
              <a:buNone/>
            </a:pPr>
            <a:r>
              <a:rPr lang="zh-CN" altLang="en-US"/>
              <a:t>       </a:t>
            </a:r>
            <a:r>
              <a:rPr lang="en-US" altLang="zh-CN"/>
              <a:t>1</a:t>
            </a:r>
            <a:r>
              <a:rPr lang="zh-CN" altLang="en-US"/>
              <a:t>、对投资种子期科技企业而发生的投资损失，给予投资机构</a:t>
            </a:r>
            <a:r>
              <a:rPr lang="en-US" altLang="zh-CN"/>
              <a:t>60%</a:t>
            </a:r>
            <a:r>
              <a:rPr lang="zh-CN" altLang="en-US"/>
              <a:t>的投资风险补偿。其中：持股在</a:t>
            </a:r>
            <a:r>
              <a:rPr lang="en-US" altLang="zh-CN"/>
              <a:t>24</a:t>
            </a:r>
            <a:r>
              <a:rPr lang="zh-CN" altLang="en-US"/>
              <a:t>月以上的，因企业清算而发生的投资损失，给予</a:t>
            </a:r>
            <a:r>
              <a:rPr lang="en-US" altLang="zh-CN"/>
              <a:t>60%</a:t>
            </a:r>
            <a:r>
              <a:rPr lang="zh-CN" altLang="en-US"/>
              <a:t>的风险补偿；因转让股权而发生的投资损失则给予投资</a:t>
            </a:r>
            <a:r>
              <a:rPr lang="en-US" altLang="zh-CN"/>
              <a:t>40%</a:t>
            </a:r>
            <a:r>
              <a:rPr lang="zh-CN" altLang="en-US"/>
              <a:t>的风险补偿。</a:t>
            </a:r>
            <a:endParaRPr lang="zh-CN" altLang="en-US"/>
          </a:p>
          <a:p>
            <a:pPr marL="0" indent="0">
              <a:buNone/>
            </a:pPr>
            <a:r>
              <a:rPr lang="zh-CN" altLang="en-US"/>
              <a:t>     </a:t>
            </a:r>
            <a:r>
              <a:rPr lang="en-US" altLang="zh-CN"/>
              <a:t>2</a:t>
            </a:r>
            <a:r>
              <a:rPr lang="zh-CN" altLang="en-US"/>
              <a:t>、</a:t>
            </a:r>
            <a:r>
              <a:rPr lang="zh-CN" altLang="en-US">
                <a:sym typeface="+mn-ea"/>
              </a:rPr>
              <a:t>对投资初创期科技企业而发生的投资损失，给予投资机构</a:t>
            </a:r>
            <a:r>
              <a:rPr lang="en-US" altLang="zh-CN">
                <a:sym typeface="+mn-ea"/>
              </a:rPr>
              <a:t>30%</a:t>
            </a:r>
            <a:r>
              <a:rPr lang="zh-CN" altLang="en-US">
                <a:sym typeface="+mn-ea"/>
              </a:rPr>
              <a:t>的投资风险补偿。其中：持股在</a:t>
            </a:r>
            <a:r>
              <a:rPr lang="en-US" altLang="zh-CN">
                <a:sym typeface="+mn-ea"/>
              </a:rPr>
              <a:t>24</a:t>
            </a:r>
            <a:r>
              <a:rPr lang="zh-CN" altLang="en-US">
                <a:sym typeface="+mn-ea"/>
              </a:rPr>
              <a:t>月以上的，因企业清算而发生的投资损失，给予</a:t>
            </a:r>
            <a:r>
              <a:rPr lang="en-US" altLang="zh-CN">
                <a:sym typeface="+mn-ea"/>
              </a:rPr>
              <a:t>30%</a:t>
            </a:r>
            <a:r>
              <a:rPr lang="zh-CN" altLang="en-US">
                <a:sym typeface="+mn-ea"/>
              </a:rPr>
              <a:t>的风险补偿；因转让股权而发生的投资损失则给予投资</a:t>
            </a:r>
            <a:r>
              <a:rPr lang="en-US" altLang="zh-CN">
                <a:sym typeface="+mn-ea"/>
              </a:rPr>
              <a:t>2</a:t>
            </a:r>
            <a:r>
              <a:rPr lang="en-US" altLang="zh-CN">
                <a:sym typeface="+mn-ea"/>
              </a:rPr>
              <a:t>0%</a:t>
            </a:r>
            <a:r>
              <a:rPr lang="zh-CN" altLang="en-US">
                <a:sym typeface="+mn-ea"/>
              </a:rPr>
              <a:t>的风险补偿。</a:t>
            </a:r>
            <a:endParaRPr lang="zh-CN" altLang="en-US">
              <a:sym typeface="+mn-ea"/>
            </a:endParaRPr>
          </a:p>
          <a:p>
            <a:pPr marL="0" indent="0">
              <a:buNone/>
            </a:pPr>
            <a:r>
              <a:rPr lang="zh-CN" altLang="en-US">
                <a:sym typeface="+mn-ea"/>
              </a:rPr>
              <a:t>     </a:t>
            </a:r>
            <a:r>
              <a:rPr lang="en-US" altLang="zh-CN">
                <a:sym typeface="+mn-ea"/>
              </a:rPr>
              <a:t>3</a:t>
            </a:r>
            <a:r>
              <a:rPr lang="zh-CN" altLang="en-US">
                <a:sym typeface="+mn-ea"/>
              </a:rPr>
              <a:t>、每个投资项目风险补偿金额不超过</a:t>
            </a:r>
            <a:r>
              <a:rPr lang="en-US" altLang="zh-CN">
                <a:sym typeface="+mn-ea"/>
              </a:rPr>
              <a:t>300</a:t>
            </a:r>
            <a:r>
              <a:rPr lang="zh-CN" altLang="en-US">
                <a:sym typeface="+mn-ea"/>
              </a:rPr>
              <a:t>万元。对符合条件的投资机构每年风险补偿总额不超过</a:t>
            </a:r>
            <a:r>
              <a:rPr lang="en-US" altLang="zh-CN">
                <a:sym typeface="+mn-ea"/>
              </a:rPr>
              <a:t>600</a:t>
            </a:r>
            <a:r>
              <a:rPr lang="zh-CN" altLang="en-US">
                <a:sym typeface="+mn-ea"/>
              </a:rPr>
              <a:t>万元。</a:t>
            </a:r>
            <a:endParaRPr lang="zh-CN" altLang="en-US">
              <a:sym typeface="+mn-ea"/>
            </a:endParaRPr>
          </a:p>
          <a:p>
            <a:pPr marL="0" indent="0">
              <a:buNone/>
            </a:pP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国家培育多元的创业投资主体举措</a:t>
            </a:r>
            <a:endParaRPr lang="zh-CN" altLang="en-US"/>
          </a:p>
        </p:txBody>
      </p:sp>
      <p:sp>
        <p:nvSpPr>
          <p:cNvPr id="3" name="内容占位符 2"/>
          <p:cNvSpPr>
            <a:spLocks noGrp="1"/>
          </p:cNvSpPr>
          <p:nvPr>
            <p:ph idx="1"/>
          </p:nvPr>
        </p:nvSpPr>
        <p:spPr/>
        <p:txBody>
          <a:bodyPr>
            <a:normAutofit lnSpcReduction="10000"/>
          </a:bodyPr>
          <a:p>
            <a:pPr marL="0" indent="0">
              <a:buNone/>
            </a:pPr>
            <a:r>
              <a:rPr lang="en-US" altLang="zh-CN"/>
              <a:t>1</a:t>
            </a:r>
            <a:r>
              <a:rPr lang="zh-CN" altLang="en-US"/>
              <a:t>、鼓励行业骨干企业、创业孵化器、产业（技术）创新中心、创业服务中心、保险资产管理机构、银行等设立公司型、合伙型的创业投资企业。</a:t>
            </a:r>
            <a:endParaRPr lang="zh-CN" altLang="en-US"/>
          </a:p>
          <a:p>
            <a:pPr marL="0" indent="0">
              <a:buNone/>
            </a:pPr>
            <a:r>
              <a:rPr lang="en-US" altLang="zh-CN"/>
              <a:t>2</a:t>
            </a:r>
            <a:r>
              <a:rPr lang="zh-CN" altLang="en-US"/>
              <a:t>、鼓励包括天使投资人在内的各类个人从事创业投资活动。</a:t>
            </a:r>
            <a:endParaRPr lang="zh-CN" altLang="en-US"/>
          </a:p>
          <a:p>
            <a:pPr marL="0" indent="0">
              <a:buNone/>
            </a:pPr>
            <a:r>
              <a:rPr lang="en-US" altLang="zh-CN"/>
              <a:t>3</a:t>
            </a:r>
            <a:r>
              <a:rPr lang="zh-CN" altLang="en-US"/>
              <a:t>、支持终于企业、地方国有企业、保险公司、大学基金等各类机构投资者投资创业投资企业和创业投资母基金。</a:t>
            </a:r>
            <a:endParaRPr lang="zh-CN" altLang="en-US"/>
          </a:p>
          <a:p>
            <a:pPr marL="0" indent="0">
              <a:buNone/>
            </a:pPr>
            <a:r>
              <a:rPr lang="en-US" altLang="zh-CN"/>
              <a:t>4</a:t>
            </a:r>
            <a:r>
              <a:rPr lang="zh-CN" altLang="en-US"/>
              <a:t>、鼓励建立股权债权联动机制。大力推动：</a:t>
            </a:r>
            <a:endParaRPr lang="zh-CN" altLang="en-US"/>
          </a:p>
          <a:p>
            <a:pPr marL="0" indent="0">
              <a:buNone/>
            </a:pPr>
            <a:r>
              <a:rPr lang="zh-CN" altLang="en-US"/>
              <a:t>       </a:t>
            </a:r>
            <a:r>
              <a:rPr lang="en-US" altLang="zh-CN"/>
              <a:t>----</a:t>
            </a:r>
            <a:r>
              <a:rPr lang="zh-CN" altLang="en-US"/>
              <a:t>投贷联动</a:t>
            </a:r>
            <a:endParaRPr lang="zh-CN" altLang="en-US"/>
          </a:p>
          <a:p>
            <a:pPr marL="0" indent="0">
              <a:buNone/>
            </a:pPr>
            <a:r>
              <a:rPr lang="zh-CN" altLang="en-US"/>
              <a:t>       </a:t>
            </a:r>
            <a:r>
              <a:rPr lang="en-US" altLang="zh-CN"/>
              <a:t>----</a:t>
            </a:r>
            <a:r>
              <a:rPr lang="zh-CN" altLang="en-US"/>
              <a:t>投保联动</a:t>
            </a:r>
            <a:endParaRPr lang="zh-CN" altLang="en-US"/>
          </a:p>
          <a:p>
            <a:pPr marL="0" indent="0">
              <a:buNone/>
            </a:pPr>
            <a:r>
              <a:rPr lang="zh-CN" altLang="en-US"/>
              <a:t>       </a:t>
            </a:r>
            <a:r>
              <a:rPr lang="en-US" altLang="zh-CN"/>
              <a:t>----</a:t>
            </a:r>
            <a:r>
              <a:rPr lang="zh-CN" altLang="en-US"/>
              <a:t>投债联动</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有关统计</a:t>
            </a:r>
            <a:endParaRPr lang="zh-CN" altLang="en-US"/>
          </a:p>
        </p:txBody>
      </p:sp>
      <p:sp>
        <p:nvSpPr>
          <p:cNvPr id="3" name="内容占位符 2"/>
          <p:cNvSpPr>
            <a:spLocks noGrp="1"/>
          </p:cNvSpPr>
          <p:nvPr>
            <p:ph idx="1"/>
          </p:nvPr>
        </p:nvSpPr>
        <p:spPr/>
        <p:txBody>
          <a:bodyPr/>
          <a:p>
            <a:pPr marL="0" indent="0">
              <a:buNone/>
            </a:pPr>
            <a:r>
              <a:rPr lang="en-US" altLang="zh-CN"/>
              <a:t>2015</a:t>
            </a:r>
            <a:r>
              <a:rPr lang="zh-CN" altLang="en-US"/>
              <a:t>年未清科集团统计，全国有创业投资企业约</a:t>
            </a:r>
            <a:r>
              <a:rPr lang="en-US" altLang="zh-CN"/>
              <a:t>15000</a:t>
            </a:r>
            <a:r>
              <a:rPr lang="zh-CN" altLang="en-US"/>
              <a:t>家</a:t>
            </a:r>
            <a:endParaRPr lang="zh-CN" altLang="en-US"/>
          </a:p>
          <a:p>
            <a:pPr marL="0" indent="0">
              <a:buNone/>
            </a:pPr>
            <a:r>
              <a:rPr lang="en-US" altLang="zh-CN"/>
              <a:t>2015</a:t>
            </a:r>
            <a:r>
              <a:rPr lang="zh-CN" altLang="en-US"/>
              <a:t>年投资情况：</a:t>
            </a:r>
            <a:endParaRPr lang="zh-CN" altLang="en-US"/>
          </a:p>
          <a:p>
            <a:pPr marL="0" indent="0">
              <a:buNone/>
            </a:pPr>
            <a:r>
              <a:rPr lang="zh-CN" altLang="en-US"/>
              <a:t>  </a:t>
            </a:r>
            <a:r>
              <a:rPr lang="en-US" altLang="zh-CN"/>
              <a:t>1</a:t>
            </a:r>
            <a:r>
              <a:rPr lang="zh-CN" altLang="en-US"/>
              <a:t>、天使投资：全国发生</a:t>
            </a:r>
            <a:r>
              <a:rPr lang="en-US" altLang="zh-CN"/>
              <a:t>2075</a:t>
            </a:r>
            <a:r>
              <a:rPr lang="zh-CN" altLang="en-US"/>
              <a:t>起     投资金额</a:t>
            </a:r>
            <a:r>
              <a:rPr lang="en-US" altLang="zh-CN"/>
              <a:t>101.88</a:t>
            </a:r>
            <a:r>
              <a:rPr lang="zh-CN" altLang="en-US"/>
              <a:t>亿元</a:t>
            </a:r>
            <a:endParaRPr lang="zh-CN" altLang="en-US"/>
          </a:p>
          <a:p>
            <a:pPr marL="0" indent="0">
              <a:buNone/>
            </a:pPr>
            <a:r>
              <a:rPr lang="zh-CN" altLang="en-US"/>
              <a:t>                 其中，上海发生</a:t>
            </a:r>
            <a:r>
              <a:rPr lang="en-US" altLang="zh-CN"/>
              <a:t>341</a:t>
            </a:r>
            <a:r>
              <a:rPr lang="zh-CN" altLang="en-US"/>
              <a:t>起        投资金额  </a:t>
            </a:r>
            <a:r>
              <a:rPr lang="en-US" altLang="zh-CN"/>
              <a:t>14.89</a:t>
            </a:r>
            <a:r>
              <a:rPr lang="zh-CN" altLang="en-US"/>
              <a:t>亿元</a:t>
            </a:r>
            <a:endParaRPr lang="zh-CN" altLang="en-US"/>
          </a:p>
          <a:p>
            <a:pPr marL="0" indent="0">
              <a:buNone/>
            </a:pPr>
            <a:r>
              <a:rPr lang="en-US" altLang="zh-CN"/>
              <a:t>2</a:t>
            </a:r>
            <a:r>
              <a:rPr lang="zh-CN" altLang="en-US"/>
              <a:t>、创业投资：</a:t>
            </a:r>
            <a:r>
              <a:rPr lang="zh-CN" altLang="en-US">
                <a:sym typeface="+mn-ea"/>
              </a:rPr>
              <a:t>全国发生</a:t>
            </a:r>
            <a:r>
              <a:rPr lang="en-US" altLang="zh-CN">
                <a:sym typeface="+mn-ea"/>
              </a:rPr>
              <a:t>3445</a:t>
            </a:r>
            <a:r>
              <a:rPr lang="zh-CN" altLang="en-US">
                <a:sym typeface="+mn-ea"/>
              </a:rPr>
              <a:t>起       投资金额</a:t>
            </a:r>
            <a:r>
              <a:rPr lang="en-US" altLang="zh-CN">
                <a:sym typeface="+mn-ea"/>
              </a:rPr>
              <a:t>1293.34</a:t>
            </a:r>
            <a:r>
              <a:rPr lang="zh-CN" altLang="en-US">
                <a:sym typeface="+mn-ea"/>
              </a:rPr>
              <a:t>亿元</a:t>
            </a:r>
            <a:endParaRPr lang="zh-CN" altLang="en-US"/>
          </a:p>
          <a:p>
            <a:pPr marL="0" indent="0">
              <a:buNone/>
            </a:pPr>
            <a:r>
              <a:rPr lang="zh-CN" altLang="en-US">
                <a:sym typeface="+mn-ea"/>
              </a:rPr>
              <a:t>                 其中，上海发生</a:t>
            </a:r>
            <a:r>
              <a:rPr lang="en-US" altLang="zh-CN">
                <a:sym typeface="+mn-ea"/>
              </a:rPr>
              <a:t>601</a:t>
            </a:r>
            <a:r>
              <a:rPr lang="zh-CN" altLang="en-US">
                <a:sym typeface="+mn-ea"/>
              </a:rPr>
              <a:t>起        投资金额  </a:t>
            </a:r>
            <a:r>
              <a:rPr lang="en-US" altLang="zh-CN">
                <a:sym typeface="+mn-ea"/>
              </a:rPr>
              <a:t>257.77</a:t>
            </a:r>
            <a:r>
              <a:rPr lang="zh-CN" altLang="en-US">
                <a:sym typeface="+mn-ea"/>
              </a:rPr>
              <a:t>亿元</a:t>
            </a:r>
            <a:endParaRPr lang="zh-CN" altLang="en-US">
              <a:sym typeface="+mn-ea"/>
            </a:endParaRPr>
          </a:p>
          <a:p>
            <a:pPr marL="0" indent="0">
              <a:buNone/>
            </a:pPr>
            <a:r>
              <a:rPr lang="en-US" altLang="zh-CN">
                <a:sym typeface="+mn-ea"/>
              </a:rPr>
              <a:t>3</a:t>
            </a:r>
            <a:r>
              <a:rPr lang="zh-CN" altLang="en-US">
                <a:sym typeface="+mn-ea"/>
              </a:rPr>
              <a:t>、股权投资：全国发生</a:t>
            </a:r>
            <a:r>
              <a:rPr lang="en-US" altLang="zh-CN">
                <a:sym typeface="+mn-ea"/>
              </a:rPr>
              <a:t>2845</a:t>
            </a:r>
            <a:r>
              <a:rPr lang="zh-CN" altLang="en-US">
                <a:sym typeface="+mn-ea"/>
              </a:rPr>
              <a:t>起       投资金额</a:t>
            </a:r>
            <a:r>
              <a:rPr lang="en-US" altLang="zh-CN">
                <a:sym typeface="+mn-ea"/>
              </a:rPr>
              <a:t>3859.74</a:t>
            </a:r>
            <a:r>
              <a:rPr lang="zh-CN" altLang="en-US">
                <a:sym typeface="+mn-ea"/>
              </a:rPr>
              <a:t>亿元</a:t>
            </a:r>
            <a:endParaRPr lang="zh-CN" altLang="en-US"/>
          </a:p>
          <a:p>
            <a:pPr marL="0" indent="0">
              <a:buNone/>
            </a:pPr>
            <a:r>
              <a:rPr lang="zh-CN" altLang="en-US">
                <a:sym typeface="+mn-ea"/>
              </a:rPr>
              <a:t>                 其中，上海发生</a:t>
            </a:r>
            <a:r>
              <a:rPr lang="en-US" altLang="zh-CN">
                <a:sym typeface="+mn-ea"/>
              </a:rPr>
              <a:t>407</a:t>
            </a:r>
            <a:r>
              <a:rPr lang="zh-CN" altLang="en-US">
                <a:sym typeface="+mn-ea"/>
              </a:rPr>
              <a:t>起        投资金额  </a:t>
            </a:r>
            <a:r>
              <a:rPr lang="en-US" altLang="zh-CN">
                <a:sym typeface="+mn-ea"/>
              </a:rPr>
              <a:t>786.11</a:t>
            </a:r>
            <a:r>
              <a:rPr lang="zh-CN" altLang="en-US">
                <a:sym typeface="+mn-ea"/>
              </a:rPr>
              <a:t>亿元</a:t>
            </a:r>
            <a:endParaRPr lang="zh-CN" altLang="en-US"/>
          </a:p>
          <a:p>
            <a:pPr marL="0" indent="0">
              <a:buNone/>
            </a:pPr>
            <a:endParaRPr lang="zh-CN" altLang="en-US">
              <a:sym typeface="+mn-ea"/>
            </a:endParaRPr>
          </a:p>
          <a:p>
            <a:pPr marL="0" indent="0">
              <a:buNone/>
            </a:pP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1672</Words>
  <Application>WPS 演示</Application>
  <PresentationFormat>宽屏</PresentationFormat>
  <Paragraphs>65</Paragraphs>
  <Slides>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7</vt:i4>
      </vt:variant>
    </vt:vector>
  </HeadingPairs>
  <TitlesOfParts>
    <vt:vector size="16" baseType="lpstr">
      <vt:lpstr>Arial</vt:lpstr>
      <vt:lpstr>宋体</vt:lpstr>
      <vt:lpstr>Wingdings</vt:lpstr>
      <vt:lpstr>Calibri Light</vt:lpstr>
      <vt:lpstr>Calibri</vt:lpstr>
      <vt:lpstr>微软雅黑</vt:lpstr>
      <vt:lpstr>华文楷体</vt:lpstr>
      <vt:lpstr>华文彩云</vt:lpstr>
      <vt:lpstr>Office 主题</vt:lpstr>
      <vt:lpstr>国家及上海市创业投资 政策简述</vt:lpstr>
      <vt:lpstr>国家主要政策措施</vt:lpstr>
      <vt:lpstr> 国家主要政策措施</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5</cp:revision>
  <dcterms:created xsi:type="dcterms:W3CDTF">2015-05-05T08:02:00Z</dcterms:created>
  <dcterms:modified xsi:type="dcterms:W3CDTF">2016-10-23T14:12:09Z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2052-10.1.0.6029</vt:lpwstr>
  </property>
</Properties>
</file>